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54FD7-796C-A045-9389-A6A06476993E}" type="datetimeFigureOut">
              <a:rPr lang="en-US" smtClean="0"/>
              <a:t>6/10/13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23125-BF62-ED40-9040-B7D110029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91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99A8C-C94A-0C4F-8E2C-A8C4E45FC0D0}" type="datetimeFigureOut">
              <a:rPr lang="en-US" smtClean="0"/>
              <a:t>6/10/13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16305-BA7C-554A-87D3-0BC928CB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6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Paper pencil, concrete models, ruler, protractor, calculator, spreadsheet, stats package, dynamic geometry</a:t>
            </a:r>
            <a:r>
              <a:rPr lang="en-US" baseline="0" dirty="0" smtClean="0"/>
              <a:t> software.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66014-0744-4ED0-8F95-45BFD0180A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3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 and seven more is the same amount as seven and three more. 7X8 is 7X5 + 7X3.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66014-0744-4ED0-8F95-45BFD0180A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81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7CB-003C-2B4E-B9F4-6FEDF77A68BE}" type="datetimeFigureOut">
              <a:rPr lang="en-US" smtClean="0"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3764-82A5-4344-90AE-507D99DAF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7CB-003C-2B4E-B9F4-6FEDF77A68BE}" type="datetimeFigureOut">
              <a:rPr lang="en-US" smtClean="0"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3764-82A5-4344-90AE-507D99DAF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3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7CB-003C-2B4E-B9F4-6FEDF77A68BE}" type="datetimeFigureOut">
              <a:rPr lang="en-US" smtClean="0"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3764-82A5-4344-90AE-507D99DAF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3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7CB-003C-2B4E-B9F4-6FEDF77A68BE}" type="datetimeFigureOut">
              <a:rPr lang="en-US" smtClean="0"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3764-82A5-4344-90AE-507D99DAF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6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7CB-003C-2B4E-B9F4-6FEDF77A68BE}" type="datetimeFigureOut">
              <a:rPr lang="en-US" smtClean="0"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3764-82A5-4344-90AE-507D99DAF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7CB-003C-2B4E-B9F4-6FEDF77A68BE}" type="datetimeFigureOut">
              <a:rPr lang="en-US" smtClean="0"/>
              <a:t>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3764-82A5-4344-90AE-507D99DAF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4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7CB-003C-2B4E-B9F4-6FEDF77A68BE}" type="datetimeFigureOut">
              <a:rPr lang="en-US" smtClean="0"/>
              <a:t>6/10/13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3764-82A5-4344-90AE-507D99DAF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3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7CB-003C-2B4E-B9F4-6FEDF77A68BE}" type="datetimeFigureOut">
              <a:rPr lang="en-US" smtClean="0"/>
              <a:t>6/10/13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3764-82A5-4344-90AE-507D99DAF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8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7CB-003C-2B4E-B9F4-6FEDF77A68BE}" type="datetimeFigureOut">
              <a:rPr lang="en-US" smtClean="0"/>
              <a:t>6/10/13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3764-82A5-4344-90AE-507D99DAF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7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7CB-003C-2B4E-B9F4-6FEDF77A68BE}" type="datetimeFigureOut">
              <a:rPr lang="en-US" smtClean="0"/>
              <a:t>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3764-82A5-4344-90AE-507D99DAF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3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7CB-003C-2B4E-B9F4-6FEDF77A68BE}" type="datetimeFigureOut">
              <a:rPr lang="en-US" smtClean="0"/>
              <a:t>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3764-82A5-4344-90AE-507D99DAF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5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0D7CB-003C-2B4E-B9F4-6FEDF77A68BE}" type="datetimeFigureOut">
              <a:rPr lang="en-US" smtClean="0"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03764-82A5-4344-90AE-507D99DAF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0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0" dirty="0" smtClean="0">
                <a:solidFill>
                  <a:srgbClr val="0000FF"/>
                </a:solidFill>
                <a:latin typeface="Marker Felt"/>
                <a:cs typeface="Marker Felt"/>
              </a:rPr>
              <a:t>Standards at a Glance</a:t>
            </a:r>
            <a:endParaRPr lang="en-US" b="0" dirty="0">
              <a:solidFill>
                <a:srgbClr val="0000FF"/>
              </a:solidFill>
              <a:latin typeface="Marker Felt"/>
              <a:cs typeface="Marker Fe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 rot="21437219">
            <a:off x="603111" y="1593836"/>
            <a:ext cx="8162295" cy="4574806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Handwriting - Dakota"/>
                <a:cs typeface="Handwriting - Dakota"/>
              </a:rPr>
              <a:t>Makes sense of problems and persevere in solving them</a:t>
            </a:r>
          </a:p>
          <a:p>
            <a:endParaRPr lang="en-US" sz="2200" dirty="0" smtClean="0">
              <a:latin typeface="Handwriting - Dakota"/>
              <a:cs typeface="Handwriting - Dakota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Handwriting - Dakota"/>
                <a:cs typeface="Handwriting - Dakota"/>
              </a:rPr>
              <a:t>Reason abstractly and quantitatively</a:t>
            </a:r>
          </a:p>
          <a:p>
            <a:pPr marL="514350" indent="-514350">
              <a:buAutoNum type="arabicPeriod"/>
            </a:pPr>
            <a:endParaRPr lang="en-US" sz="2200" dirty="0" smtClean="0">
              <a:latin typeface="Handwriting - Dakota"/>
              <a:cs typeface="Handwriting - Dakota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Handwriting - Dakota"/>
                <a:cs typeface="Handwriting - Dakota"/>
              </a:rPr>
              <a:t>Construct viable arguments and critique the reasoning of others</a:t>
            </a:r>
          </a:p>
          <a:p>
            <a:pPr marL="514350" indent="-514350">
              <a:buAutoNum type="arabicPeriod"/>
            </a:pPr>
            <a:endParaRPr lang="en-US" sz="2200" dirty="0" smtClean="0">
              <a:latin typeface="Handwriting - Dakota"/>
              <a:cs typeface="Handwriting - Dakota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Handwriting - Dakota"/>
                <a:cs typeface="Handwriting - Dakota"/>
              </a:rPr>
              <a:t>Model with mathematics</a:t>
            </a:r>
          </a:p>
          <a:p>
            <a:pPr marL="514350" indent="-514350">
              <a:buAutoNum type="arabicPeriod"/>
            </a:pPr>
            <a:endParaRPr lang="en-US" sz="2200" dirty="0" smtClean="0">
              <a:latin typeface="Handwriting - Dakota"/>
              <a:cs typeface="Handwriting - Dakota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Handwriting - Dakota"/>
                <a:cs typeface="Handwriting - Dakota"/>
              </a:rPr>
              <a:t>Use appropriate tools strategically</a:t>
            </a:r>
          </a:p>
          <a:p>
            <a:pPr marL="514350" indent="-514350">
              <a:buAutoNum type="arabicPeriod"/>
            </a:pPr>
            <a:endParaRPr lang="en-US" sz="2200" dirty="0" smtClean="0">
              <a:latin typeface="Handwriting - Dakota"/>
              <a:cs typeface="Handwriting - Dakota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Handwriting - Dakota"/>
                <a:cs typeface="Handwriting - Dakota"/>
              </a:rPr>
              <a:t>Attend to precision</a:t>
            </a:r>
          </a:p>
          <a:p>
            <a:pPr marL="514350" indent="-514350">
              <a:buAutoNum type="arabicPeriod"/>
            </a:pPr>
            <a:endParaRPr lang="en-US" sz="2200" dirty="0" smtClean="0">
              <a:latin typeface="Handwriting - Dakota"/>
              <a:cs typeface="Handwriting - Dakota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Handwriting - Dakota"/>
                <a:cs typeface="Handwriting - Dakota"/>
              </a:rPr>
              <a:t>Look for and make use of structure</a:t>
            </a:r>
          </a:p>
          <a:p>
            <a:pPr marL="514350" indent="-514350">
              <a:buAutoNum type="arabicPeriod"/>
            </a:pPr>
            <a:endParaRPr lang="en-US" sz="2200" dirty="0" smtClean="0">
              <a:latin typeface="Handwriting - Dakota"/>
              <a:cs typeface="Handwriting - Dakota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Handwriting - Dakota"/>
                <a:cs typeface="Handwriting - Dakota"/>
              </a:rPr>
              <a:t>Look for and express regularity in repeated reasoning</a:t>
            </a:r>
            <a:endParaRPr lang="en-US" dirty="0">
              <a:latin typeface="Handwriting - Dakota"/>
              <a:cs typeface="Handwriting - Dakot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84879" y="2743200"/>
            <a:ext cx="2178121" cy="281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29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440121">
            <a:off x="457200" y="72372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Handwriting - Dakota"/>
                <a:cs typeface="Handwriting - Dakota"/>
              </a:rPr>
              <a:t>Makes sense of problems and persevere in solving them</a:t>
            </a:r>
            <a:br>
              <a:rPr lang="en-US" sz="3600" dirty="0">
                <a:latin typeface="Handwriting - Dakota"/>
                <a:cs typeface="Handwriting - Dakota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 rot="21437219">
            <a:off x="560897" y="1790810"/>
            <a:ext cx="8162295" cy="45748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1800" dirty="0" smtClean="0"/>
              <a:t>Students need to be able to: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Explain the meaning of a problem to themselves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</a:t>
            </a:r>
            <a:r>
              <a:rPr lang="en-US" sz="1800" dirty="0" smtClean="0">
                <a:solidFill>
                  <a:schemeClr val="tx1"/>
                </a:solidFill>
              </a:rPr>
              <a:t>nalyze givens, constraints, relationships, and goals of a problem. 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Plan solution pathways</a:t>
            </a:r>
          </a:p>
          <a:p>
            <a:pPr marL="965200" indent="-457200">
              <a:buFont typeface="Arial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965200" indent="-457200">
              <a:buFont typeface="Arial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904875" indent="-457200">
              <a:buFont typeface="Arial"/>
              <a:buChar char="•"/>
            </a:pP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193" y="4217139"/>
            <a:ext cx="1804607" cy="233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511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440121">
            <a:off x="457200" y="72372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Handwriting - Dakota"/>
                <a:cs typeface="Handwriting - Dakota"/>
              </a:rPr>
              <a:t>Reason abstractly and quantitatively</a:t>
            </a:r>
            <a:r>
              <a:rPr lang="en-US" sz="3600" dirty="0">
                <a:latin typeface="Handwriting - Dakota"/>
                <a:cs typeface="Handwriting - Dakota"/>
              </a:rPr>
              <a:t/>
            </a:r>
            <a:br>
              <a:rPr lang="en-US" sz="3600" dirty="0">
                <a:latin typeface="Handwriting - Dakota"/>
                <a:cs typeface="Handwriting - Dakota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 rot="21437219">
            <a:off x="560897" y="1714611"/>
            <a:ext cx="8162295" cy="45748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1800" dirty="0" smtClean="0"/>
              <a:t>Students need to be able to: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Understand symbols and notations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Know and flexibly use different properties of operations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Makes sense of quantities and and their relationships in problem situation</a:t>
            </a:r>
          </a:p>
          <a:p>
            <a:pPr marL="965200" indent="-457200">
              <a:buFont typeface="Arial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965200" indent="-457200">
              <a:buFont typeface="Arial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904875" indent="-457200">
              <a:buFont typeface="Arial"/>
              <a:buChar char="•"/>
            </a:pP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193" y="4217139"/>
            <a:ext cx="1804607" cy="2336061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457200" y="4114800"/>
            <a:ext cx="3352800" cy="1969532"/>
            <a:chOff x="457200" y="4114800"/>
            <a:chExt cx="3352800" cy="1969532"/>
          </a:xfrm>
        </p:grpSpPr>
        <p:pic>
          <p:nvPicPr>
            <p:cNvPr id="13" name="Picture Placeholder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4114800"/>
              <a:ext cx="3352800" cy="16764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1066800" y="57150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Handwriting - Dakota"/>
                  <a:cs typeface="Handwriting - Dakota"/>
                </a:rPr>
                <a:t>Share with a peer</a:t>
              </a:r>
              <a:endParaRPr lang="en-US" dirty="0">
                <a:solidFill>
                  <a:srgbClr val="FF0000"/>
                </a:solidFill>
                <a:latin typeface="Handwriting - Dakota"/>
                <a:cs typeface="Handwriting - Dakot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9569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440121">
            <a:off x="457200" y="72372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Handwriting - Dakota"/>
                <a:cs typeface="Handwriting - Dakota"/>
              </a:rPr>
              <a:t>Construct viable arguments and critique the reasoning of others</a:t>
            </a:r>
            <a:r>
              <a:rPr lang="en-US" sz="3600" dirty="0">
                <a:latin typeface="Handwriting - Dakota"/>
                <a:cs typeface="Handwriting - Dakota"/>
              </a:rPr>
              <a:t/>
            </a:r>
            <a:br>
              <a:rPr lang="en-US" sz="3600" dirty="0">
                <a:latin typeface="Handwriting - Dakota"/>
                <a:cs typeface="Handwriting - Dakota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 rot="21437219">
            <a:off x="560897" y="2016383"/>
            <a:ext cx="8162295" cy="45748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1800" dirty="0" smtClean="0"/>
              <a:t>Students need to be able to: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Justify conclusions and communicate them to others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Understand and use stated assumptions, definitions, and previously establishes rules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Recognize and use counterexamples</a:t>
            </a:r>
          </a:p>
          <a:p>
            <a:pPr marL="965200" indent="-457200">
              <a:buFont typeface="Arial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965200" indent="-457200">
              <a:buFont typeface="Arial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965200" indent="-457200">
              <a:buFont typeface="Arial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904875" indent="-457200">
              <a:buFont typeface="Arial"/>
              <a:buChar char="•"/>
            </a:pPr>
            <a:endParaRPr lang="en-US" sz="1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162" y="3927737"/>
            <a:ext cx="1910442" cy="247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846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440121">
            <a:off x="457200" y="72372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Handwriting - Dakota"/>
                <a:cs typeface="Handwriting - Dakota"/>
              </a:rPr>
              <a:t>Model with mathematics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 rot="21437219">
            <a:off x="560897" y="1790810"/>
            <a:ext cx="8162295" cy="45748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1800" dirty="0" smtClean="0"/>
              <a:t>Students need to be able to: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Identify the use of mathematics in practical situations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Map relationships using tools such as diagrams, tables, graphs, flowcharts, and formulas. </a:t>
            </a:r>
          </a:p>
          <a:p>
            <a:pPr marL="965200" indent="-457200">
              <a:buFont typeface="Arial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965200" indent="-457200">
              <a:buFont typeface="Arial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904875" indent="-457200">
              <a:buFont typeface="Arial"/>
              <a:buChar char="•"/>
            </a:pP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193" y="4217139"/>
            <a:ext cx="1804607" cy="233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047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440121">
            <a:off x="457200" y="72372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Handwriting - Dakota"/>
                <a:cs typeface="Handwriting - Dakota"/>
              </a:rPr>
              <a:t>Use appropriate tools strategically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 rot="21437219">
            <a:off x="560897" y="1790810"/>
            <a:ext cx="8162295" cy="45748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1800" dirty="0" smtClean="0"/>
              <a:t>Students need to be able to: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Consider available tools when solving a math problem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Identify relevant external mathematical resources</a:t>
            </a:r>
          </a:p>
          <a:p>
            <a:pPr marL="965200" indent="-457200">
              <a:buFont typeface="Arial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965200" indent="-457200">
              <a:buFont typeface="Arial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904875" indent="-457200">
              <a:buFont typeface="Arial"/>
              <a:buChar char="•"/>
            </a:pPr>
            <a:endParaRPr lang="en-US" sz="1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733800"/>
            <a:ext cx="1834243" cy="237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45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440121">
            <a:off x="457200" y="72372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Handwriting - Dakota"/>
                <a:cs typeface="Handwriting - Dakota"/>
              </a:rPr>
              <a:t>Attend to precision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 rot="21437219">
            <a:off x="560897" y="1790810"/>
            <a:ext cx="8162295" cy="45748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1800" dirty="0" smtClean="0"/>
              <a:t>Students need to be able to: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Use clear definitions in discussion and in their own reasoning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Specify units of measure and label axes 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Calculate accurately and efficiently</a:t>
            </a:r>
          </a:p>
          <a:p>
            <a:pPr marL="965200" indent="-457200">
              <a:buFont typeface="Arial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965200" indent="-457200">
              <a:buFont typeface="Arial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904875" indent="-457200">
              <a:buFont typeface="Arial"/>
              <a:buChar char="•"/>
            </a:pP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193" y="4217139"/>
            <a:ext cx="1804607" cy="233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374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440121">
            <a:off x="457200" y="72372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Handwriting - Dakota"/>
                <a:cs typeface="Handwriting - Dakota"/>
              </a:rPr>
              <a:t>Look for and make use of structure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 rot="21437219">
            <a:off x="560897" y="1790810"/>
            <a:ext cx="8162295" cy="45748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1800" dirty="0" smtClean="0"/>
              <a:t>Students need to be able to: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Look closely to discern a pattern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See complicated things as either </a:t>
            </a:r>
            <a:r>
              <a:rPr lang="en-US" sz="1800" dirty="0" smtClean="0">
                <a:solidFill>
                  <a:schemeClr val="tx1"/>
                </a:solidFill>
              </a:rPr>
              <a:t>one </a:t>
            </a:r>
            <a:r>
              <a:rPr lang="en-US" sz="1800" dirty="0" smtClean="0">
                <a:solidFill>
                  <a:schemeClr val="tx1"/>
                </a:solidFill>
              </a:rPr>
              <a:t>single object or as being composed of several objects</a:t>
            </a:r>
          </a:p>
          <a:p>
            <a:pPr marL="965200" indent="-457200">
              <a:buFont typeface="Arial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965200" indent="-457200">
              <a:buFont typeface="Arial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904875" indent="-457200">
              <a:buFont typeface="Arial"/>
              <a:buChar char="•"/>
            </a:pP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193" y="4217139"/>
            <a:ext cx="1804607" cy="2336061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457200" y="4114800"/>
            <a:ext cx="3352800" cy="1969532"/>
            <a:chOff x="457200" y="4114800"/>
            <a:chExt cx="3352800" cy="1969532"/>
          </a:xfrm>
        </p:grpSpPr>
        <p:pic>
          <p:nvPicPr>
            <p:cNvPr id="13" name="Picture Placeholder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4114800"/>
              <a:ext cx="3352800" cy="16764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1066800" y="57150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Handwriting - Dakota"/>
                  <a:cs typeface="Handwriting - Dakota"/>
                </a:rPr>
                <a:t>Share with a peer</a:t>
              </a:r>
              <a:endParaRPr lang="en-US" dirty="0">
                <a:solidFill>
                  <a:srgbClr val="FF0000"/>
                </a:solidFill>
                <a:latin typeface="Handwriting - Dakota"/>
                <a:cs typeface="Handwriting - Dakot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2102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440121">
            <a:off x="457200" y="72372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Handwriting - Dakota"/>
                <a:cs typeface="Handwriting - Dakota"/>
              </a:rPr>
              <a:t>Look for and express regularity in repeated reasoning. </a:t>
            </a:r>
            <a:r>
              <a:rPr lang="en-US" sz="3600" dirty="0">
                <a:latin typeface="Handwriting - Dakota"/>
                <a:cs typeface="Handwriting - Dakota"/>
              </a:rPr>
              <a:t/>
            </a:r>
            <a:br>
              <a:rPr lang="en-US" sz="3600" dirty="0">
                <a:latin typeface="Handwriting - Dakota"/>
                <a:cs typeface="Handwriting - Dakota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 rot="21437219">
            <a:off x="560897" y="1790810"/>
            <a:ext cx="8162295" cy="45748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1800" dirty="0" smtClean="0"/>
              <a:t>Students need to be able to: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Notice if calculations are being repeated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Look both for general methods and shortcuts</a:t>
            </a:r>
          </a:p>
          <a:p>
            <a:pPr marL="965200" indent="-45720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Continually evaluate reasonableness of their intermediate results</a:t>
            </a:r>
          </a:p>
          <a:p>
            <a:pPr marL="965200" indent="-457200">
              <a:buFont typeface="Arial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965200" indent="-457200">
              <a:buFont typeface="Arial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904875" indent="-457200">
              <a:buFont typeface="Arial"/>
              <a:buChar char="•"/>
            </a:pP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193" y="4217139"/>
            <a:ext cx="1804607" cy="233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071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4031</TotalTime>
  <Words>376</Words>
  <Application>Microsoft Macintosh PowerPoint</Application>
  <PresentationFormat>On-screen Show (4:3)</PresentationFormat>
  <Paragraphs>68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Standards at a Glance</vt:lpstr>
      <vt:lpstr>Makes sense of problems and persevere in solving them </vt:lpstr>
      <vt:lpstr>Reason abstractly and quantitatively </vt:lpstr>
      <vt:lpstr>Construct viable arguments and critique the reasoning of others </vt:lpstr>
      <vt:lpstr>Model with mathematics</vt:lpstr>
      <vt:lpstr>Use appropriate tools strategically</vt:lpstr>
      <vt:lpstr>Attend to precision</vt:lpstr>
      <vt:lpstr>Look for and make use of structure</vt:lpstr>
      <vt:lpstr>Look for and express regularity in repeated reasoning.  </vt:lpstr>
    </vt:vector>
  </TitlesOfParts>
  <Company>Alliance CRAHS #16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at a Glance</dc:title>
  <dc:creator>Phillip Solis</dc:creator>
  <cp:lastModifiedBy>Phillip Solis</cp:lastModifiedBy>
  <cp:revision>2</cp:revision>
  <cp:lastPrinted>2013-06-10T12:44:34Z</cp:lastPrinted>
  <dcterms:created xsi:type="dcterms:W3CDTF">2013-06-10T09:35:31Z</dcterms:created>
  <dcterms:modified xsi:type="dcterms:W3CDTF">2013-06-13T04:46:44Z</dcterms:modified>
</cp:coreProperties>
</file>