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sldIdLst>
    <p:sldId id="286" r:id="rId2"/>
    <p:sldId id="315" r:id="rId3"/>
    <p:sldId id="313" r:id="rId4"/>
    <p:sldId id="314" r:id="rId5"/>
    <p:sldId id="304" r:id="rId6"/>
    <p:sldId id="287" r:id="rId7"/>
    <p:sldId id="288" r:id="rId8"/>
    <p:sldId id="285" r:id="rId9"/>
    <p:sldId id="325" r:id="rId10"/>
    <p:sldId id="316" r:id="rId11"/>
    <p:sldId id="317" r:id="rId12"/>
    <p:sldId id="321" r:id="rId13"/>
    <p:sldId id="318" r:id="rId14"/>
    <p:sldId id="320" r:id="rId15"/>
    <p:sldId id="319" r:id="rId16"/>
    <p:sldId id="290" r:id="rId17"/>
    <p:sldId id="305" r:id="rId18"/>
    <p:sldId id="306" r:id="rId19"/>
    <p:sldId id="291" r:id="rId20"/>
    <p:sldId id="322" r:id="rId21"/>
    <p:sldId id="292" r:id="rId22"/>
    <p:sldId id="323" r:id="rId23"/>
    <p:sldId id="293" r:id="rId24"/>
    <p:sldId id="309" r:id="rId25"/>
    <p:sldId id="307" r:id="rId26"/>
    <p:sldId id="310" r:id="rId27"/>
    <p:sldId id="326" r:id="rId28"/>
    <p:sldId id="312" r:id="rId29"/>
    <p:sldId id="289" r:id="rId30"/>
    <p:sldId id="311" r:id="rId31"/>
    <p:sldId id="298" r:id="rId32"/>
    <p:sldId id="295" r:id="rId33"/>
    <p:sldId id="327" r:id="rId34"/>
    <p:sldId id="294" r:id="rId35"/>
    <p:sldId id="299" r:id="rId36"/>
    <p:sldId id="300" r:id="rId37"/>
    <p:sldId id="301" r:id="rId38"/>
    <p:sldId id="302" r:id="rId39"/>
    <p:sldId id="303" r:id="rId40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D802"/>
    <a:srgbClr val="66E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8/6/14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663"/>
            <a:ext cx="82296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9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8/6/14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165304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9940" y="6608110"/>
            <a:ext cx="752469" cy="2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bg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sH_gMjUh80" TargetMode="Externa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qavzZ7vCKQ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80528" y="332656"/>
            <a:ext cx="9389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You have 1 minute to write down as many </a:t>
            </a:r>
          </a:p>
          <a:p>
            <a:pPr algn="ctr"/>
            <a:r>
              <a:rPr lang="en-US" sz="3600" u="sng" dirty="0" smtClean="0">
                <a:solidFill>
                  <a:srgbClr val="FFFFFF"/>
                </a:solidFill>
                <a:hlinkClick r:id="rId2"/>
              </a:rPr>
              <a:t>Comic Book Heroes that you know.</a:t>
            </a:r>
            <a:endParaRPr lang="en-US" sz="3600" u="sng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284984"/>
            <a:ext cx="8238709" cy="25202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1556792"/>
            <a:ext cx="81737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FF"/>
                </a:solidFill>
              </a:rPr>
              <a:t>*Write your list on the post it note on your desk</a:t>
            </a:r>
            <a:endParaRPr lang="en-US" sz="3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6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33" y="476672"/>
            <a:ext cx="8448939" cy="2304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780928"/>
            <a:ext cx="8424936" cy="31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68" y="1556792"/>
            <a:ext cx="8516604" cy="15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77" y="1268760"/>
            <a:ext cx="849359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0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0" y="332656"/>
            <a:ext cx="8142808" cy="2209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92896"/>
            <a:ext cx="8136904" cy="374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8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85" y="548680"/>
            <a:ext cx="8270171" cy="469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7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1" y="783208"/>
            <a:ext cx="8263295" cy="51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7667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FFFFFF"/>
                </a:solidFill>
              </a:rPr>
              <a:t>What is the picture telling you?</a:t>
            </a:r>
            <a:endParaRPr lang="en-US" sz="4400" u="sng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7743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Directions: Decode the message shown by the picture below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7667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FFFFFF"/>
                </a:solidFill>
              </a:rPr>
              <a:t>What is the picture telling you?</a:t>
            </a:r>
            <a:endParaRPr lang="en-US" sz="4400" u="sng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7743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Directions: Decode the message shown by the picture below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04864"/>
            <a:ext cx="4078312" cy="39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0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7667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FFFFFF"/>
                </a:solidFill>
              </a:rPr>
              <a:t>What is the picture telling you?</a:t>
            </a:r>
            <a:endParaRPr lang="en-US" sz="4400" u="sng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7743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Directions: Decode the message shown by the picture below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04864"/>
            <a:ext cx="4078312" cy="3996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2996952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“No Time Like </a:t>
            </a:r>
          </a:p>
          <a:p>
            <a:r>
              <a:rPr lang="en-US" sz="4400" dirty="0" smtClean="0">
                <a:solidFill>
                  <a:srgbClr val="FFFFFF"/>
                </a:solidFill>
              </a:rPr>
              <a:t>the Present.”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9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4556968" cy="44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8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364" y="2642136"/>
            <a:ext cx="8290100" cy="1938992"/>
          </a:xfrm>
          <a:prstGeom prst="rect">
            <a:avLst/>
          </a:prstGeom>
          <a:solidFill>
            <a:srgbClr val="C0504D"/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solidFill>
                  <a:srgbClr val="FFFFFF"/>
                </a:solidFill>
              </a:rPr>
              <a:t>Do you consider reading </a:t>
            </a:r>
          </a:p>
          <a:p>
            <a:r>
              <a:rPr lang="en-US" sz="6000" i="1" dirty="0" smtClean="0">
                <a:solidFill>
                  <a:srgbClr val="FFFFFF"/>
                </a:solidFill>
                <a:hlinkClick r:id="rId2"/>
              </a:rPr>
              <a:t>Comic Books</a:t>
            </a:r>
            <a:r>
              <a:rPr lang="en-US" sz="6000" i="1" dirty="0" smtClean="0">
                <a:solidFill>
                  <a:srgbClr val="FFFFFF"/>
                </a:solidFill>
              </a:rPr>
              <a:t> “literature?</a:t>
            </a:r>
            <a:r>
              <a:rPr lang="en-US" sz="6000" dirty="0" smtClean="0">
                <a:solidFill>
                  <a:srgbClr val="FFFFFF"/>
                </a:solidFill>
              </a:rPr>
              <a:t>”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2068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Initiate a conversation with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 your partner by asking them: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374957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FFFF"/>
                </a:solidFill>
              </a:rPr>
              <a:t>You have up to 2 minutes to discuss.</a:t>
            </a:r>
            <a:endParaRPr lang="en-US" sz="3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5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4556968" cy="4440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2492896"/>
            <a:ext cx="36594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“There’s no time</a:t>
            </a:r>
          </a:p>
          <a:p>
            <a:r>
              <a:rPr lang="en-US" sz="4000" dirty="0">
                <a:solidFill>
                  <a:srgbClr val="FFFFFF"/>
                </a:solidFill>
              </a:rPr>
              <a:t>t</a:t>
            </a:r>
            <a:r>
              <a:rPr lang="en-US" sz="4000" dirty="0" smtClean="0">
                <a:solidFill>
                  <a:srgbClr val="FFFFFF"/>
                </a:solidFill>
              </a:rPr>
              <a:t>o spare.”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4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7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4320480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2276872"/>
            <a:ext cx="261113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“Roast </a:t>
            </a:r>
          </a:p>
          <a:p>
            <a:r>
              <a:rPr lang="en-US" sz="4400" dirty="0" smtClean="0">
                <a:solidFill>
                  <a:srgbClr val="FFFFFF"/>
                </a:solidFill>
              </a:rPr>
              <a:t>Beef </a:t>
            </a:r>
          </a:p>
          <a:p>
            <a:r>
              <a:rPr lang="en-US" sz="4400" dirty="0" smtClean="0">
                <a:solidFill>
                  <a:srgbClr val="FFFFFF"/>
                </a:solidFill>
              </a:rPr>
              <a:t>Sandwich”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2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67538"/>
            <a:ext cx="4248472" cy="41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9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4248472" cy="4181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0006" y="611976"/>
            <a:ext cx="1486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gnome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1188040"/>
            <a:ext cx="7920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32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67538"/>
            <a:ext cx="4248472" cy="4181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2636912"/>
            <a:ext cx="40854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“You know me </a:t>
            </a:r>
          </a:p>
          <a:p>
            <a:r>
              <a:rPr lang="en-US" sz="4400" dirty="0">
                <a:solidFill>
                  <a:srgbClr val="FFFFFF"/>
                </a:solidFill>
              </a:rPr>
              <a:t>b</a:t>
            </a:r>
            <a:r>
              <a:rPr lang="en-US" sz="4400" dirty="0" smtClean="0">
                <a:solidFill>
                  <a:srgbClr val="FFFFFF"/>
                </a:solidFill>
              </a:rPr>
              <a:t>etter than that”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7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7820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What does it mean to </a:t>
            </a:r>
            <a:r>
              <a:rPr lang="en-US" sz="4800" i="1" u="sng" dirty="0" smtClean="0">
                <a:solidFill>
                  <a:srgbClr val="FFFFFF"/>
                </a:solidFill>
              </a:rPr>
              <a:t>decode</a:t>
            </a:r>
            <a:r>
              <a:rPr lang="en-US" sz="4800" dirty="0" smtClean="0">
                <a:solidFill>
                  <a:srgbClr val="FFFFFF"/>
                </a:solidFill>
              </a:rPr>
              <a:t>?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6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7820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What does it mean to </a:t>
            </a:r>
            <a:r>
              <a:rPr lang="en-US" sz="4800" i="1" u="sng" dirty="0" smtClean="0">
                <a:solidFill>
                  <a:srgbClr val="FFFFFF"/>
                </a:solidFill>
              </a:rPr>
              <a:t>decode</a:t>
            </a:r>
            <a:r>
              <a:rPr lang="en-US" sz="4800" dirty="0" smtClean="0">
                <a:solidFill>
                  <a:srgbClr val="FFFFFF"/>
                </a:solidFill>
              </a:rPr>
              <a:t>?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916832"/>
            <a:ext cx="9217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>
                <a:solidFill>
                  <a:srgbClr val="FFFFFF"/>
                </a:solidFill>
              </a:rPr>
              <a:t>To convert </a:t>
            </a:r>
            <a:r>
              <a:rPr lang="en-US" sz="4400" i="1" dirty="0">
                <a:solidFill>
                  <a:srgbClr val="FFFFFF"/>
                </a:solidFill>
              </a:rPr>
              <a:t>(a coded message) into </a:t>
            </a:r>
            <a:endParaRPr lang="en-US" sz="4400" i="1" dirty="0" smtClean="0">
              <a:solidFill>
                <a:srgbClr val="FFFFFF"/>
              </a:solidFill>
            </a:endParaRPr>
          </a:p>
          <a:p>
            <a:r>
              <a:rPr lang="en-US" sz="4400" i="1" dirty="0" smtClean="0">
                <a:solidFill>
                  <a:srgbClr val="FFFFFF"/>
                </a:solidFill>
              </a:rPr>
              <a:t>intelligible </a:t>
            </a:r>
            <a:r>
              <a:rPr lang="en-US" sz="4400" i="1" dirty="0">
                <a:solidFill>
                  <a:srgbClr val="FFFFFF"/>
                </a:solidFill>
              </a:rPr>
              <a:t>language</a:t>
            </a:r>
            <a:r>
              <a:rPr lang="en-US" sz="4400" i="1" dirty="0" smtClean="0">
                <a:solidFill>
                  <a:srgbClr val="FFFFFF"/>
                </a:solidFill>
              </a:rPr>
              <a:t>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7820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What does it mean to </a:t>
            </a:r>
            <a:r>
              <a:rPr lang="en-US" sz="4800" i="1" u="sng" dirty="0" smtClean="0">
                <a:solidFill>
                  <a:srgbClr val="FFFFFF"/>
                </a:solidFill>
              </a:rPr>
              <a:t>decode</a:t>
            </a:r>
            <a:r>
              <a:rPr lang="en-US" sz="4800" dirty="0" smtClean="0">
                <a:solidFill>
                  <a:srgbClr val="FFFFFF"/>
                </a:solidFill>
              </a:rPr>
              <a:t>?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916832"/>
            <a:ext cx="9217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>
                <a:solidFill>
                  <a:srgbClr val="FFFFFF"/>
                </a:solidFill>
              </a:rPr>
              <a:t>To convert </a:t>
            </a:r>
            <a:r>
              <a:rPr lang="en-US" sz="4400" i="1" dirty="0">
                <a:solidFill>
                  <a:srgbClr val="FFFFFF"/>
                </a:solidFill>
              </a:rPr>
              <a:t>(a coded message) into </a:t>
            </a:r>
            <a:endParaRPr lang="en-US" sz="4400" i="1" dirty="0" smtClean="0">
              <a:solidFill>
                <a:srgbClr val="FFFFFF"/>
              </a:solidFill>
            </a:endParaRPr>
          </a:p>
          <a:p>
            <a:r>
              <a:rPr lang="en-US" sz="4400" i="1" dirty="0" smtClean="0">
                <a:solidFill>
                  <a:srgbClr val="FFFFFF"/>
                </a:solidFill>
              </a:rPr>
              <a:t>intelligible </a:t>
            </a:r>
            <a:r>
              <a:rPr lang="en-US" sz="4400" i="1" dirty="0">
                <a:solidFill>
                  <a:srgbClr val="FFFFFF"/>
                </a:solidFill>
              </a:rPr>
              <a:t>language</a:t>
            </a:r>
            <a:r>
              <a:rPr lang="en-US" sz="4400" i="1" dirty="0" smtClean="0">
                <a:solidFill>
                  <a:srgbClr val="FFFFFF"/>
                </a:solidFill>
              </a:rPr>
              <a:t>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     </a:t>
            </a:r>
            <a:r>
              <a:rPr lang="en-US" u="sng" dirty="0" smtClean="0">
                <a:solidFill>
                  <a:srgbClr val="FFFFFF"/>
                </a:solidFill>
              </a:rPr>
              <a:t>synonyms</a:t>
            </a:r>
            <a:r>
              <a:rPr lang="en-US" dirty="0" smtClean="0">
                <a:solidFill>
                  <a:srgbClr val="FFFFFF"/>
                </a:solidFill>
              </a:rPr>
              <a:t>: decipher</a:t>
            </a:r>
            <a:r>
              <a:rPr lang="en-US" dirty="0">
                <a:solidFill>
                  <a:srgbClr val="FFFFFF"/>
                </a:solidFill>
              </a:rPr>
              <a:t>, decrypt, work out, solve, </a:t>
            </a:r>
            <a:r>
              <a:rPr lang="en-US" dirty="0" smtClean="0">
                <a:solidFill>
                  <a:srgbClr val="FFFFFF"/>
                </a:solidFill>
              </a:rPr>
              <a:t>interpret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dirty="0">
                <a:solidFill>
                  <a:srgbClr val="FFFFFF"/>
                </a:solidFill>
              </a:rPr>
              <a:t>	 </a:t>
            </a:r>
            <a:r>
              <a:rPr lang="en-US" dirty="0" smtClean="0">
                <a:solidFill>
                  <a:srgbClr val="FFFFFF"/>
                </a:solidFill>
              </a:rPr>
              <a:t>       translate</a:t>
            </a:r>
            <a:r>
              <a:rPr lang="en-US" dirty="0">
                <a:solidFill>
                  <a:srgbClr val="FFFFFF"/>
                </a:solidFill>
              </a:rPr>
              <a:t>; make sense of, </a:t>
            </a:r>
            <a:r>
              <a:rPr lang="en-US" dirty="0" smtClean="0">
                <a:solidFill>
                  <a:srgbClr val="FFFFFF"/>
                </a:solidFill>
              </a:rPr>
              <a:t>get </a:t>
            </a:r>
            <a:r>
              <a:rPr lang="en-US" dirty="0">
                <a:solidFill>
                  <a:srgbClr val="FFFFFF"/>
                </a:solidFill>
              </a:rPr>
              <a:t>to the bottom of,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	        unravel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unscramble</a:t>
            </a:r>
            <a:r>
              <a:rPr lang="en-US" dirty="0">
                <a:solidFill>
                  <a:srgbClr val="FFFFFF"/>
                </a:solidFill>
              </a:rPr>
              <a:t>, find the key to; </a:t>
            </a:r>
            <a:r>
              <a:rPr lang="en-US" dirty="0" smtClean="0">
                <a:solidFill>
                  <a:srgbClr val="FFFFFF"/>
                </a:solidFill>
              </a:rPr>
              <a:t>figure out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"the enemy's battle plans were decoded"</a:t>
            </a:r>
          </a:p>
        </p:txBody>
      </p:sp>
    </p:spTree>
    <p:extLst>
      <p:ext uri="{BB962C8B-B14F-4D97-AF65-F5344CB8AC3E}">
        <p14:creationId xmlns:p14="http://schemas.microsoft.com/office/powerpoint/2010/main" val="352209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2235200" cy="1435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48680"/>
            <a:ext cx="3708400" cy="107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467129"/>
            <a:ext cx="1296144" cy="1233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869160"/>
            <a:ext cx="2736304" cy="136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2204864"/>
            <a:ext cx="8294105" cy="2088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032" y="4581128"/>
            <a:ext cx="37084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5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026" y="476672"/>
            <a:ext cx="87504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The most recent Comic Book that has </a:t>
            </a:r>
          </a:p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been adapted into a movie is…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060848"/>
            <a:ext cx="259228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415" y="2572001"/>
            <a:ext cx="7204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FFFFFF"/>
                </a:solidFill>
              </a:rPr>
              <a:t>“Be Not a Slave to Words.”</a:t>
            </a:r>
            <a:endParaRPr lang="en-US" sz="48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2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3172435" cy="2376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603" y="404664"/>
            <a:ext cx="2603861" cy="259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052736"/>
            <a:ext cx="1368152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645024"/>
            <a:ext cx="2794000" cy="290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005064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8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6349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smtClean="0">
                <a:solidFill>
                  <a:srgbClr val="FFFFFF"/>
                </a:solidFill>
              </a:rPr>
              <a:t>Quick Write (12 min.)</a:t>
            </a:r>
            <a:endParaRPr lang="en-US" sz="5400" b="1" u="sng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761603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FF"/>
                </a:solidFill>
              </a:rPr>
              <a:t>Prompt</a:t>
            </a:r>
            <a:r>
              <a:rPr lang="en-US" sz="3200" dirty="0" smtClean="0"/>
              <a:t>: 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FFFF"/>
                </a:solidFill>
              </a:rPr>
              <a:t>According to the article, why is it important to read in mathematics? Justify your answer with a quote from the text. 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005064"/>
            <a:ext cx="3289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0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09829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Reading in Mathematics is important because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____________________________ (claim).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 article states _____________________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_____________________________(evidence).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This is important so that in the future, I can ___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___________________________ (explanation).</a:t>
            </a:r>
          </a:p>
        </p:txBody>
      </p:sp>
    </p:spTree>
    <p:extLst>
      <p:ext uri="{BB962C8B-B14F-4D97-AF65-F5344CB8AC3E}">
        <p14:creationId xmlns:p14="http://schemas.microsoft.com/office/powerpoint/2010/main" val="413928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8640"/>
            <a:ext cx="8136904" cy="64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36712"/>
            <a:ext cx="751945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FF"/>
                </a:solidFill>
              </a:rPr>
              <a:t>“You make me smile </a:t>
            </a:r>
          </a:p>
          <a:p>
            <a:pPr algn="ctr"/>
            <a:r>
              <a:rPr lang="en-US" sz="6600" dirty="0" smtClean="0">
                <a:solidFill>
                  <a:srgbClr val="FFFFFF"/>
                </a:solidFill>
              </a:rPr>
              <a:t>every time you visit!” </a:t>
            </a:r>
            <a:endParaRPr lang="en-US" sz="66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429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92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1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25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97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026" y="476672"/>
            <a:ext cx="87504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The most recent Comic Book that has </a:t>
            </a:r>
          </a:p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been adapted into a movie is…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132856"/>
            <a:ext cx="296050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9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8640"/>
            <a:ext cx="4233765" cy="6381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268760"/>
            <a:ext cx="432048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Think about how reading a page in a comic book differs from reading a page from a book.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5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Which bubble do you read next?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36352"/>
            <a:ext cx="6096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1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769" y="332656"/>
            <a:ext cx="4525495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04664"/>
            <a:ext cx="5904656" cy="606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u="sng" dirty="0" smtClean="0"/>
              <a:t>While Reading the Article…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Highlight</a:t>
            </a:r>
            <a:r>
              <a:rPr lang="en-US" dirty="0" smtClean="0"/>
              <a:t> key ideas that you think are important to the main idea of the text</a:t>
            </a:r>
          </a:p>
          <a:p>
            <a:r>
              <a:rPr lang="en-US" u="sng" dirty="0" smtClean="0"/>
              <a:t>Underline</a:t>
            </a:r>
            <a:r>
              <a:rPr lang="en-US" dirty="0" smtClean="0"/>
              <a:t> words or phrases that you are unfamiliar with</a:t>
            </a:r>
          </a:p>
          <a:p>
            <a:r>
              <a:rPr lang="en-US" dirty="0" smtClean="0"/>
              <a:t>Write a one sentence summary of what the paragraph is saying.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(write summary on separate sheet of paper)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44384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392</Words>
  <Application>Microsoft Macintosh PowerPoint</Application>
  <PresentationFormat>On-screen Show (4:3)</PresentationFormat>
  <Paragraphs>68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While Reading the Article…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2014-02-21T02:04:43Z</dcterms:created>
  <dcterms:modified xsi:type="dcterms:W3CDTF">2014-08-12T05:13:11Z</dcterms:modified>
</cp:coreProperties>
</file>